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72" r:id="rId3"/>
    <p:sldId id="273" r:id="rId4"/>
    <p:sldId id="274" r:id="rId5"/>
    <p:sldId id="275" r:id="rId6"/>
    <p:sldId id="276" r:id="rId7"/>
    <p:sldId id="277" r:id="rId8"/>
    <p:sldId id="278" r:id="rId9"/>
    <p:sldId id="279" r:id="rId10"/>
    <p:sldId id="281" r:id="rId11"/>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1" autoAdjust="0"/>
    <p:restoredTop sz="94660"/>
  </p:normalViewPr>
  <p:slideViewPr>
    <p:cSldViewPr snapToGrid="0">
      <p:cViewPr varScale="1">
        <p:scale>
          <a:sx n="88" d="100"/>
          <a:sy n="88" d="100"/>
        </p:scale>
        <p:origin x="120" y="29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4763119D-0B72-407A-8414-50AB43E30F56}" type="datetimeFigureOut">
              <a:rPr lang="en-CA" smtClean="0"/>
              <a:t>20/01/2016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851720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763119D-0B72-407A-8414-50AB43E30F56}" type="datetimeFigureOut">
              <a:rPr lang="en-CA" smtClean="0"/>
              <a:t>20/01/2016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2936359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763119D-0B72-407A-8414-50AB43E30F56}" type="datetimeFigureOut">
              <a:rPr lang="en-CA" smtClean="0"/>
              <a:t>20/01/2016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969343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763119D-0B72-407A-8414-50AB43E30F56}" type="datetimeFigureOut">
              <a:rPr lang="en-CA" smtClean="0"/>
              <a:t>20/01/2016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1204927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63119D-0B72-407A-8414-50AB43E30F56}" type="datetimeFigureOut">
              <a:rPr lang="en-CA" smtClean="0"/>
              <a:t>20/01/2016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4108046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4763119D-0B72-407A-8414-50AB43E30F56}" type="datetimeFigureOut">
              <a:rPr lang="en-CA" smtClean="0"/>
              <a:t>20/01/2016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484279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4763119D-0B72-407A-8414-50AB43E30F56}" type="datetimeFigureOut">
              <a:rPr lang="en-CA" smtClean="0"/>
              <a:t>20/01/2016</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3582367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763119D-0B72-407A-8414-50AB43E30F56}" type="datetimeFigureOut">
              <a:rPr lang="en-CA" smtClean="0"/>
              <a:t>20/01/2016</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1906349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63119D-0B72-407A-8414-50AB43E30F56}" type="datetimeFigureOut">
              <a:rPr lang="en-CA" smtClean="0"/>
              <a:t>20/01/2016</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576469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63119D-0B72-407A-8414-50AB43E30F56}" type="datetimeFigureOut">
              <a:rPr lang="en-CA" smtClean="0"/>
              <a:t>20/01/2016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3308433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63119D-0B72-407A-8414-50AB43E30F56}" type="datetimeFigureOut">
              <a:rPr lang="en-CA" smtClean="0"/>
              <a:t>20/01/2016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1975600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63119D-0B72-407A-8414-50AB43E30F56}" type="datetimeFigureOut">
              <a:rPr lang="en-CA" smtClean="0"/>
              <a:t>20/01/2016</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64FF0C-30FB-40DD-B445-102D815E7472}" type="slidenum">
              <a:rPr lang="en-CA" smtClean="0"/>
              <a:t>‹#›</a:t>
            </a:fld>
            <a:endParaRPr lang="en-CA"/>
          </a:p>
        </p:txBody>
      </p:sp>
    </p:spTree>
    <p:extLst>
      <p:ext uri="{BB962C8B-B14F-4D97-AF65-F5344CB8AC3E}">
        <p14:creationId xmlns:p14="http://schemas.microsoft.com/office/powerpoint/2010/main" val="37049683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619369" y="3845209"/>
            <a:ext cx="6375239" cy="3008895"/>
          </a:xfrm>
          <a:prstGeom prst="rect">
            <a:avLst/>
          </a:prstGeom>
          <a:solidFill>
            <a:srgbClr val="0043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4" name="Picture 3"/>
          <p:cNvPicPr>
            <a:picLocks noChangeAspect="1"/>
          </p:cNvPicPr>
          <p:nvPr/>
        </p:nvPicPr>
        <p:blipFill>
          <a:blip r:embed="rId2"/>
          <a:stretch>
            <a:fillRect/>
          </a:stretch>
        </p:blipFill>
        <p:spPr>
          <a:xfrm>
            <a:off x="8994614" y="2255044"/>
            <a:ext cx="3197385" cy="2643081"/>
          </a:xfrm>
          <a:prstGeom prst="rect">
            <a:avLst/>
          </a:prstGeom>
        </p:spPr>
      </p:pic>
      <p:pic>
        <p:nvPicPr>
          <p:cNvPr id="5" name="Picture 4"/>
          <p:cNvPicPr>
            <a:picLocks noChangeAspect="1"/>
          </p:cNvPicPr>
          <p:nvPr/>
        </p:nvPicPr>
        <p:blipFill>
          <a:blip r:embed="rId3"/>
          <a:stretch>
            <a:fillRect/>
          </a:stretch>
        </p:blipFill>
        <p:spPr>
          <a:xfrm>
            <a:off x="8994615" y="0"/>
            <a:ext cx="3197386" cy="2407298"/>
          </a:xfrm>
          <a:prstGeom prst="rect">
            <a:avLst/>
          </a:prstGeom>
        </p:spPr>
      </p:pic>
      <p:sp>
        <p:nvSpPr>
          <p:cNvPr id="2" name="Title 1"/>
          <p:cNvSpPr>
            <a:spLocks noGrp="1"/>
          </p:cNvSpPr>
          <p:nvPr>
            <p:ph type="ctrTitle"/>
          </p:nvPr>
        </p:nvSpPr>
        <p:spPr>
          <a:xfrm>
            <a:off x="1234992" y="97849"/>
            <a:ext cx="9144000" cy="2387600"/>
          </a:xfrm>
        </p:spPr>
        <p:txBody>
          <a:bodyPr>
            <a:normAutofit fontScale="90000"/>
          </a:bodyPr>
          <a:lstStyle/>
          <a:p>
            <a:r>
              <a:rPr lang="en-CA" b="1" dirty="0" err="1" smtClean="0"/>
              <a:t>HN2100</a:t>
            </a:r>
            <a:r>
              <a:rPr lang="en-CA" b="1" dirty="0" smtClean="0"/>
              <a:t/>
            </a:r>
            <a:br>
              <a:rPr lang="en-CA" b="1" dirty="0" smtClean="0"/>
            </a:br>
            <a:r>
              <a:rPr lang="en-CA" b="1" dirty="0" smtClean="0"/>
              <a:t>Collective Agreement Administration</a:t>
            </a:r>
            <a:endParaRPr lang="en-CA" b="1" dirty="0"/>
          </a:p>
        </p:txBody>
      </p:sp>
      <p:sp>
        <p:nvSpPr>
          <p:cNvPr id="3" name="Subtitle 2"/>
          <p:cNvSpPr>
            <a:spLocks noGrp="1"/>
          </p:cNvSpPr>
          <p:nvPr>
            <p:ph type="subTitle" idx="1"/>
          </p:nvPr>
        </p:nvSpPr>
        <p:spPr>
          <a:xfrm>
            <a:off x="1234992" y="2637505"/>
            <a:ext cx="9144000" cy="1655762"/>
          </a:xfrm>
        </p:spPr>
        <p:txBody>
          <a:bodyPr/>
          <a:lstStyle/>
          <a:p>
            <a:r>
              <a:rPr lang="en-CA" dirty="0" smtClean="0"/>
              <a:t>With</a:t>
            </a:r>
          </a:p>
          <a:p>
            <a:r>
              <a:rPr lang="en-CA" dirty="0" smtClean="0"/>
              <a:t>Paul Tilley</a:t>
            </a:r>
            <a:endParaRPr lang="en-CA" dirty="0"/>
          </a:p>
        </p:txBody>
      </p:sp>
      <p:pic>
        <p:nvPicPr>
          <p:cNvPr id="6" name="Picture 5"/>
          <p:cNvPicPr>
            <a:picLocks noChangeAspect="1"/>
          </p:cNvPicPr>
          <p:nvPr/>
        </p:nvPicPr>
        <p:blipFill rotWithShape="1">
          <a:blip r:embed="rId4"/>
          <a:srcRect l="14488" t="30343" r="57820" b="28743"/>
          <a:stretch/>
        </p:blipFill>
        <p:spPr>
          <a:xfrm>
            <a:off x="8994614" y="4898124"/>
            <a:ext cx="3197386" cy="1959875"/>
          </a:xfrm>
          <a:prstGeom prst="rect">
            <a:avLst/>
          </a:prstGeom>
        </p:spPr>
      </p:pic>
      <p:pic>
        <p:nvPicPr>
          <p:cNvPr id="7" name="Picture 6"/>
          <p:cNvPicPr>
            <a:picLocks noChangeAspect="1"/>
          </p:cNvPicPr>
          <p:nvPr/>
        </p:nvPicPr>
        <p:blipFill>
          <a:blip r:embed="rId5"/>
          <a:stretch>
            <a:fillRect/>
          </a:stretch>
        </p:blipFill>
        <p:spPr>
          <a:xfrm>
            <a:off x="-1" y="0"/>
            <a:ext cx="2619375" cy="1743075"/>
          </a:xfrm>
          <a:prstGeom prst="rect">
            <a:avLst/>
          </a:prstGeom>
        </p:spPr>
      </p:pic>
      <p:pic>
        <p:nvPicPr>
          <p:cNvPr id="8" name="Picture 7"/>
          <p:cNvPicPr>
            <a:picLocks noChangeAspect="1"/>
          </p:cNvPicPr>
          <p:nvPr/>
        </p:nvPicPr>
        <p:blipFill>
          <a:blip r:embed="rId6"/>
          <a:stretch>
            <a:fillRect/>
          </a:stretch>
        </p:blipFill>
        <p:spPr>
          <a:xfrm>
            <a:off x="0" y="1535760"/>
            <a:ext cx="2619375" cy="1743075"/>
          </a:xfrm>
          <a:prstGeom prst="rect">
            <a:avLst/>
          </a:prstGeom>
        </p:spPr>
      </p:pic>
      <p:pic>
        <p:nvPicPr>
          <p:cNvPr id="9" name="Picture 8"/>
          <p:cNvPicPr>
            <a:picLocks noChangeAspect="1"/>
          </p:cNvPicPr>
          <p:nvPr/>
        </p:nvPicPr>
        <p:blipFill rotWithShape="1">
          <a:blip r:embed="rId7"/>
          <a:srcRect t="27017"/>
          <a:stretch/>
        </p:blipFill>
        <p:spPr>
          <a:xfrm>
            <a:off x="-6" y="2865438"/>
            <a:ext cx="2619376" cy="1766888"/>
          </a:xfrm>
          <a:prstGeom prst="rect">
            <a:avLst/>
          </a:prstGeom>
        </p:spPr>
      </p:pic>
      <p:pic>
        <p:nvPicPr>
          <p:cNvPr id="10" name="Picture 9"/>
          <p:cNvPicPr>
            <a:picLocks noChangeAspect="1"/>
          </p:cNvPicPr>
          <p:nvPr/>
        </p:nvPicPr>
        <p:blipFill>
          <a:blip r:embed="rId8"/>
          <a:stretch>
            <a:fillRect/>
          </a:stretch>
        </p:blipFill>
        <p:spPr>
          <a:xfrm>
            <a:off x="-4" y="4305801"/>
            <a:ext cx="2619378" cy="2611718"/>
          </a:xfrm>
          <a:prstGeom prst="rect">
            <a:avLst/>
          </a:prstGeom>
        </p:spPr>
      </p:pic>
      <p:sp>
        <p:nvSpPr>
          <p:cNvPr id="11" name="TextBox 10"/>
          <p:cNvSpPr txBox="1"/>
          <p:nvPr/>
        </p:nvSpPr>
        <p:spPr>
          <a:xfrm>
            <a:off x="3278940" y="4303542"/>
            <a:ext cx="5056094" cy="1938992"/>
          </a:xfrm>
          <a:prstGeom prst="rect">
            <a:avLst/>
          </a:prstGeom>
          <a:noFill/>
        </p:spPr>
        <p:txBody>
          <a:bodyPr wrap="square" rtlCol="0">
            <a:spAutoFit/>
          </a:bodyPr>
          <a:lstStyle/>
          <a:p>
            <a:pPr algn="ctr"/>
            <a:r>
              <a:rPr lang="en-CA" sz="4000" b="1" dirty="0" smtClean="0">
                <a:solidFill>
                  <a:schemeClr val="bg1"/>
                </a:solidFill>
              </a:rPr>
              <a:t>Unit </a:t>
            </a:r>
            <a:r>
              <a:rPr lang="en-CA" sz="4000" b="1" dirty="0" smtClean="0">
                <a:solidFill>
                  <a:schemeClr val="bg1"/>
                </a:solidFill>
              </a:rPr>
              <a:t>3</a:t>
            </a:r>
          </a:p>
          <a:p>
            <a:pPr algn="ctr"/>
            <a:r>
              <a:rPr lang="en-CA" sz="4000" b="1" dirty="0">
                <a:solidFill>
                  <a:schemeClr val="bg1"/>
                </a:solidFill>
              </a:rPr>
              <a:t>Collective Agreement Administration - Part 1</a:t>
            </a:r>
            <a:endParaRPr lang="en-CA" sz="4000" b="1" dirty="0" smtClean="0">
              <a:solidFill>
                <a:schemeClr val="bg1"/>
              </a:solidFill>
            </a:endParaRPr>
          </a:p>
        </p:txBody>
      </p:sp>
    </p:spTree>
    <p:extLst>
      <p:ext uri="{BB962C8B-B14F-4D97-AF65-F5344CB8AC3E}">
        <p14:creationId xmlns:p14="http://schemas.microsoft.com/office/powerpoint/2010/main" val="3188955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4029" y="445634"/>
            <a:ext cx="10515600" cy="1325563"/>
          </a:xfrm>
        </p:spPr>
        <p:txBody>
          <a:bodyPr/>
          <a:lstStyle/>
          <a:p>
            <a:r>
              <a:rPr lang="en-CA" b="1" dirty="0"/>
              <a:t>Forms of Industrial </a:t>
            </a:r>
            <a:r>
              <a:rPr lang="en-CA" b="1" dirty="0" smtClean="0"/>
              <a:t>Conflict - Boycotts</a:t>
            </a:r>
            <a:endParaRPr lang="en-CA" b="1" dirty="0"/>
          </a:p>
        </p:txBody>
      </p:sp>
      <p:sp>
        <p:nvSpPr>
          <p:cNvPr id="3" name="Content Placeholder 2"/>
          <p:cNvSpPr>
            <a:spLocks noGrp="1"/>
          </p:cNvSpPr>
          <p:nvPr>
            <p:ph idx="1"/>
          </p:nvPr>
        </p:nvSpPr>
        <p:spPr>
          <a:xfrm>
            <a:off x="664029" y="1771197"/>
            <a:ext cx="10515600" cy="4351338"/>
          </a:xfrm>
        </p:spPr>
        <p:txBody>
          <a:bodyPr/>
          <a:lstStyle/>
          <a:p>
            <a:r>
              <a:rPr lang="en-CA" dirty="0"/>
              <a:t>Another economic weapon available to unions is a boycott, in which unions appeal to the general public, its members and the employer's customers and clients, not to patronize the business involved in the labour dispute by way of advertisements, pamphlets, leaflets, and even videos.  </a:t>
            </a:r>
            <a:endParaRPr lang="en-CA" dirty="0" smtClean="0"/>
          </a:p>
          <a:p>
            <a:r>
              <a:rPr lang="en-CA" dirty="0" smtClean="0"/>
              <a:t>This </a:t>
            </a:r>
            <a:r>
              <a:rPr lang="en-CA" dirty="0"/>
              <a:t>type of action can harm the employer if enough people support the boycott.  </a:t>
            </a:r>
            <a:endParaRPr lang="en-CA" dirty="0" smtClean="0"/>
          </a:p>
          <a:p>
            <a:r>
              <a:rPr lang="en-CA" dirty="0" smtClean="0"/>
              <a:t>It </a:t>
            </a:r>
            <a:r>
              <a:rPr lang="en-CA" dirty="0"/>
              <a:t>can also have serious long-term consequences for the employer if customers and clients develop a bias and/or make a change in buying habits or service providers that is not reversed after the dispute.</a:t>
            </a:r>
          </a:p>
        </p:txBody>
      </p:sp>
      <p:pic>
        <p:nvPicPr>
          <p:cNvPr id="4" name="Picture 3"/>
          <p:cNvPicPr>
            <a:picLocks noChangeAspect="1"/>
          </p:cNvPicPr>
          <p:nvPr/>
        </p:nvPicPr>
        <p:blipFill>
          <a:blip r:embed="rId2"/>
          <a:stretch>
            <a:fillRect/>
          </a:stretch>
        </p:blipFill>
        <p:spPr>
          <a:xfrm>
            <a:off x="9540724" y="0"/>
            <a:ext cx="2651276" cy="1491343"/>
          </a:xfrm>
          <a:prstGeom prst="rect">
            <a:avLst/>
          </a:prstGeom>
        </p:spPr>
      </p:pic>
    </p:spTree>
    <p:extLst>
      <p:ext uri="{BB962C8B-B14F-4D97-AF65-F5344CB8AC3E}">
        <p14:creationId xmlns:p14="http://schemas.microsoft.com/office/powerpoint/2010/main" val="8374517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3" y="452211"/>
            <a:ext cx="10515600" cy="1325563"/>
          </a:xfrm>
        </p:spPr>
        <p:txBody>
          <a:bodyPr>
            <a:normAutofit fontScale="90000"/>
          </a:bodyPr>
          <a:lstStyle/>
          <a:p>
            <a:r>
              <a:rPr lang="en-CA" b="1" dirty="0"/>
              <a:t>Unit 3</a:t>
            </a:r>
            <a:br>
              <a:rPr lang="en-CA" b="1" dirty="0"/>
            </a:br>
            <a:r>
              <a:rPr lang="en-CA" b="1" dirty="0"/>
              <a:t>Collective Agreement Administration - Part 1</a:t>
            </a:r>
            <a:br>
              <a:rPr lang="en-CA" b="1" dirty="0"/>
            </a:br>
            <a:endParaRPr lang="en-CA" b="1" dirty="0"/>
          </a:p>
        </p:txBody>
      </p:sp>
      <p:sp>
        <p:nvSpPr>
          <p:cNvPr id="3" name="Content Placeholder 2"/>
          <p:cNvSpPr>
            <a:spLocks noGrp="1"/>
          </p:cNvSpPr>
          <p:nvPr>
            <p:ph idx="1"/>
          </p:nvPr>
        </p:nvSpPr>
        <p:spPr>
          <a:xfrm>
            <a:off x="642257" y="1914299"/>
            <a:ext cx="10896600" cy="4570184"/>
          </a:xfrm>
        </p:spPr>
        <p:txBody>
          <a:bodyPr>
            <a:noAutofit/>
          </a:bodyPr>
          <a:lstStyle/>
          <a:p>
            <a:r>
              <a:rPr lang="en-CA" sz="3600" dirty="0"/>
              <a:t>After completing this unit, you should be able to:</a:t>
            </a:r>
          </a:p>
          <a:p>
            <a:pPr lvl="1"/>
            <a:r>
              <a:rPr lang="en-CA" sz="3200" dirty="0" smtClean="0"/>
              <a:t>Discuss </a:t>
            </a:r>
            <a:r>
              <a:rPr lang="en-CA" sz="3200" dirty="0"/>
              <a:t>the role of Arbitration in avoiding Industrial Conflict</a:t>
            </a:r>
          </a:p>
          <a:p>
            <a:pPr lvl="1"/>
            <a:r>
              <a:rPr lang="en-CA" sz="3200" dirty="0" smtClean="0"/>
              <a:t>Describe </a:t>
            </a:r>
            <a:r>
              <a:rPr lang="en-CA" sz="3200" dirty="0"/>
              <a:t>forms of Industrial Conflict</a:t>
            </a:r>
          </a:p>
          <a:p>
            <a:pPr lvl="1"/>
            <a:r>
              <a:rPr lang="en-CA" sz="3200" dirty="0" smtClean="0"/>
              <a:t>Outline </a:t>
            </a:r>
            <a:r>
              <a:rPr lang="en-CA" sz="3200" dirty="0"/>
              <a:t>the components of a strike</a:t>
            </a:r>
          </a:p>
          <a:p>
            <a:pPr lvl="1"/>
            <a:r>
              <a:rPr lang="en-CA" sz="3200" dirty="0" smtClean="0"/>
              <a:t>Outline </a:t>
            </a:r>
            <a:r>
              <a:rPr lang="en-CA" sz="3200" dirty="0"/>
              <a:t>the components of a lockout</a:t>
            </a:r>
          </a:p>
          <a:p>
            <a:pPr lvl="1"/>
            <a:r>
              <a:rPr lang="en-CA" sz="3200" dirty="0" smtClean="0"/>
              <a:t>Explain </a:t>
            </a:r>
            <a:r>
              <a:rPr lang="en-CA" sz="3200" dirty="0"/>
              <a:t>the essential elements of primary and secondary picketing</a:t>
            </a:r>
          </a:p>
          <a:p>
            <a:pPr lvl="1"/>
            <a:r>
              <a:rPr lang="en-CA" sz="3200" dirty="0" smtClean="0"/>
              <a:t>Define </a:t>
            </a:r>
            <a:r>
              <a:rPr lang="en-CA" sz="3200" dirty="0"/>
              <a:t>boycotts</a:t>
            </a:r>
          </a:p>
        </p:txBody>
      </p:sp>
      <p:pic>
        <p:nvPicPr>
          <p:cNvPr id="4" name="Picture 3"/>
          <p:cNvPicPr>
            <a:picLocks noChangeAspect="1"/>
          </p:cNvPicPr>
          <p:nvPr/>
        </p:nvPicPr>
        <p:blipFill>
          <a:blip r:embed="rId2"/>
          <a:stretch>
            <a:fillRect/>
          </a:stretch>
        </p:blipFill>
        <p:spPr>
          <a:xfrm>
            <a:off x="9540724" y="0"/>
            <a:ext cx="2651276" cy="1491343"/>
          </a:xfrm>
          <a:prstGeom prst="rect">
            <a:avLst/>
          </a:prstGeom>
        </p:spPr>
      </p:pic>
    </p:spTree>
    <p:extLst>
      <p:ext uri="{BB962C8B-B14F-4D97-AF65-F5344CB8AC3E}">
        <p14:creationId xmlns:p14="http://schemas.microsoft.com/office/powerpoint/2010/main" val="2703215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Overview of this Unit</a:t>
            </a:r>
            <a:endParaRPr lang="en-CA" dirty="0"/>
          </a:p>
        </p:txBody>
      </p:sp>
      <p:sp>
        <p:nvSpPr>
          <p:cNvPr id="3" name="Content Placeholder 2"/>
          <p:cNvSpPr>
            <a:spLocks noGrp="1"/>
          </p:cNvSpPr>
          <p:nvPr>
            <p:ph idx="1"/>
          </p:nvPr>
        </p:nvSpPr>
        <p:spPr/>
        <p:txBody>
          <a:bodyPr/>
          <a:lstStyle/>
          <a:p>
            <a:r>
              <a:rPr lang="en-CA" dirty="0"/>
              <a:t>Industrial conflict dominates the headlines with regards to collective agreement administration, quite often bringing out the worst in all parties involved.  This unit serves to provide technical definitions of terms related to strikes and lockouts, and develops an appreciation for the nuances involved in each definition.</a:t>
            </a:r>
          </a:p>
          <a:p>
            <a:r>
              <a:rPr lang="en-CA" dirty="0"/>
              <a:t>The legal interpretation of secondary picketing has changed substantially in recent years.  This unit will examine a recent court decision and examine the impact that it has had on industrial conflict.</a:t>
            </a:r>
          </a:p>
          <a:p>
            <a:endParaRPr lang="en-CA" dirty="0"/>
          </a:p>
          <a:p>
            <a:endParaRPr lang="en-CA" dirty="0"/>
          </a:p>
        </p:txBody>
      </p:sp>
      <p:pic>
        <p:nvPicPr>
          <p:cNvPr id="4" name="Picture 3"/>
          <p:cNvPicPr>
            <a:picLocks noChangeAspect="1"/>
          </p:cNvPicPr>
          <p:nvPr/>
        </p:nvPicPr>
        <p:blipFill>
          <a:blip r:embed="rId2"/>
          <a:stretch>
            <a:fillRect/>
          </a:stretch>
        </p:blipFill>
        <p:spPr>
          <a:xfrm>
            <a:off x="9540724" y="0"/>
            <a:ext cx="2651276" cy="1491343"/>
          </a:xfrm>
          <a:prstGeom prst="rect">
            <a:avLst/>
          </a:prstGeom>
        </p:spPr>
      </p:pic>
    </p:spTree>
    <p:extLst>
      <p:ext uri="{BB962C8B-B14F-4D97-AF65-F5344CB8AC3E}">
        <p14:creationId xmlns:p14="http://schemas.microsoft.com/office/powerpoint/2010/main" val="991659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354239"/>
            <a:ext cx="10515600" cy="1325563"/>
          </a:xfrm>
        </p:spPr>
        <p:txBody>
          <a:bodyPr/>
          <a:lstStyle/>
          <a:p>
            <a:r>
              <a:rPr lang="en-CA" b="1" dirty="0"/>
              <a:t>Arbitration in </a:t>
            </a:r>
            <a:r>
              <a:rPr lang="en-CA" b="1" dirty="0" smtClean="0"/>
              <a:t>resolving </a:t>
            </a:r>
            <a:r>
              <a:rPr lang="en-CA" b="1" dirty="0"/>
              <a:t>Industrial Conflict</a:t>
            </a:r>
            <a:endParaRPr lang="en-CA" dirty="0"/>
          </a:p>
        </p:txBody>
      </p:sp>
      <p:sp>
        <p:nvSpPr>
          <p:cNvPr id="3" name="Content Placeholder 2"/>
          <p:cNvSpPr>
            <a:spLocks noGrp="1"/>
          </p:cNvSpPr>
          <p:nvPr>
            <p:ph idx="1"/>
          </p:nvPr>
        </p:nvSpPr>
        <p:spPr>
          <a:xfrm>
            <a:off x="457200" y="1679802"/>
            <a:ext cx="10515600" cy="4351338"/>
          </a:xfrm>
        </p:spPr>
        <p:txBody>
          <a:bodyPr/>
          <a:lstStyle/>
          <a:p>
            <a:pPr marL="0" indent="0">
              <a:buNone/>
            </a:pPr>
            <a:r>
              <a:rPr lang="en-CA" b="1" i="1" dirty="0"/>
              <a:t>Arbitration</a:t>
            </a:r>
            <a:endParaRPr lang="en-CA" dirty="0"/>
          </a:p>
          <a:p>
            <a:r>
              <a:rPr lang="en-CA" dirty="0"/>
              <a:t>Arbitration is a form of dispute resolution by an independent third party.  In using Arbitration, union and management hand over their power to decide the dispute to the arbitrator.   </a:t>
            </a:r>
          </a:p>
          <a:p>
            <a:endParaRPr lang="en-CA" dirty="0"/>
          </a:p>
        </p:txBody>
      </p:sp>
      <p:pic>
        <p:nvPicPr>
          <p:cNvPr id="4" name="Picture 3"/>
          <p:cNvPicPr>
            <a:picLocks noChangeAspect="1"/>
          </p:cNvPicPr>
          <p:nvPr/>
        </p:nvPicPr>
        <p:blipFill>
          <a:blip r:embed="rId2"/>
          <a:stretch>
            <a:fillRect/>
          </a:stretch>
        </p:blipFill>
        <p:spPr>
          <a:xfrm>
            <a:off x="9548834" y="0"/>
            <a:ext cx="2651990" cy="1493649"/>
          </a:xfrm>
          <a:prstGeom prst="rect">
            <a:avLst/>
          </a:prstGeom>
        </p:spPr>
      </p:pic>
    </p:spTree>
    <p:extLst>
      <p:ext uri="{BB962C8B-B14F-4D97-AF65-F5344CB8AC3E}">
        <p14:creationId xmlns:p14="http://schemas.microsoft.com/office/powerpoint/2010/main" val="19008422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i="1" dirty="0"/>
              <a:t>Provision for First Contract </a:t>
            </a:r>
            <a:r>
              <a:rPr lang="en-CA" b="1" i="1" dirty="0" smtClean="0"/>
              <a:t>Arbitration</a:t>
            </a:r>
            <a:endParaRPr lang="en-CA" dirty="0"/>
          </a:p>
        </p:txBody>
      </p:sp>
      <p:sp>
        <p:nvSpPr>
          <p:cNvPr id="3" name="Content Placeholder 2"/>
          <p:cNvSpPr>
            <a:spLocks noGrp="1"/>
          </p:cNvSpPr>
          <p:nvPr>
            <p:ph idx="1"/>
          </p:nvPr>
        </p:nvSpPr>
        <p:spPr/>
        <p:txBody>
          <a:bodyPr/>
          <a:lstStyle/>
          <a:p>
            <a:r>
              <a:rPr lang="en-CA" dirty="0" smtClean="0"/>
              <a:t>First </a:t>
            </a:r>
            <a:r>
              <a:rPr lang="en-CA" dirty="0"/>
              <a:t>collective agreements are sometimes difficult to negotiate.  </a:t>
            </a:r>
            <a:endParaRPr lang="en-CA" dirty="0" smtClean="0"/>
          </a:p>
          <a:p>
            <a:r>
              <a:rPr lang="en-CA" dirty="0" smtClean="0"/>
              <a:t>Many </a:t>
            </a:r>
            <a:r>
              <a:rPr lang="en-CA" dirty="0"/>
              <a:t>jurisdictions, including </a:t>
            </a:r>
            <a:r>
              <a:rPr lang="en-CA" dirty="0" smtClean="0"/>
              <a:t>NL </a:t>
            </a:r>
            <a:r>
              <a:rPr lang="en-CA" dirty="0"/>
              <a:t>provide for the arbitration of unresolved first contract disputes.  </a:t>
            </a:r>
            <a:endParaRPr lang="en-CA" dirty="0" smtClean="0"/>
          </a:p>
          <a:p>
            <a:r>
              <a:rPr lang="en-CA" dirty="0" smtClean="0"/>
              <a:t>This </a:t>
            </a:r>
            <a:r>
              <a:rPr lang="en-CA" dirty="0"/>
              <a:t>function is performed by the Labour Relations Board. </a:t>
            </a:r>
            <a:endParaRPr lang="en-CA" dirty="0" smtClean="0"/>
          </a:p>
          <a:p>
            <a:r>
              <a:rPr lang="en-CA" dirty="0" smtClean="0"/>
              <a:t>The arbitrator’s decisions are binding on both parties </a:t>
            </a:r>
            <a:endParaRPr lang="en-CA" dirty="0"/>
          </a:p>
        </p:txBody>
      </p:sp>
      <p:pic>
        <p:nvPicPr>
          <p:cNvPr id="4" name="Picture 3"/>
          <p:cNvPicPr>
            <a:picLocks noChangeAspect="1"/>
          </p:cNvPicPr>
          <p:nvPr/>
        </p:nvPicPr>
        <p:blipFill>
          <a:blip r:embed="rId2"/>
          <a:stretch>
            <a:fillRect/>
          </a:stretch>
        </p:blipFill>
        <p:spPr>
          <a:xfrm>
            <a:off x="9540724" y="0"/>
            <a:ext cx="2651276" cy="1491343"/>
          </a:xfrm>
          <a:prstGeom prst="rect">
            <a:avLst/>
          </a:prstGeom>
        </p:spPr>
      </p:pic>
    </p:spTree>
    <p:extLst>
      <p:ext uri="{BB962C8B-B14F-4D97-AF65-F5344CB8AC3E}">
        <p14:creationId xmlns:p14="http://schemas.microsoft.com/office/powerpoint/2010/main" val="34586356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Forms of Industrial Conflict</a:t>
            </a:r>
          </a:p>
        </p:txBody>
      </p:sp>
      <p:sp>
        <p:nvSpPr>
          <p:cNvPr id="3" name="Content Placeholder 2"/>
          <p:cNvSpPr>
            <a:spLocks noGrp="1"/>
          </p:cNvSpPr>
          <p:nvPr>
            <p:ph idx="1"/>
          </p:nvPr>
        </p:nvSpPr>
        <p:spPr/>
        <p:txBody>
          <a:bodyPr/>
          <a:lstStyle/>
          <a:p>
            <a:r>
              <a:rPr lang="en-CA" dirty="0"/>
              <a:t>When the union and management bargaining teams are unable to reach an agreement, an "impasse" is said to have </a:t>
            </a:r>
            <a:r>
              <a:rPr lang="en-CA" dirty="0" err="1"/>
              <a:t>occured</a:t>
            </a:r>
            <a:r>
              <a:rPr lang="en-CA" dirty="0" smtClean="0"/>
              <a:t>.</a:t>
            </a:r>
          </a:p>
          <a:p>
            <a:r>
              <a:rPr lang="en-CA" dirty="0"/>
              <a:t>Industrial conflict, then, can take many forms.  </a:t>
            </a:r>
            <a:r>
              <a:rPr lang="en-CA" dirty="0" smtClean="0"/>
              <a:t>Examples include:</a:t>
            </a:r>
          </a:p>
          <a:p>
            <a:pPr lvl="1"/>
            <a:r>
              <a:rPr lang="en-CA" dirty="0"/>
              <a:t>             Strikes</a:t>
            </a:r>
          </a:p>
          <a:p>
            <a:pPr lvl="1"/>
            <a:r>
              <a:rPr lang="en-CA" dirty="0"/>
              <a:t>             Lockouts</a:t>
            </a:r>
          </a:p>
          <a:p>
            <a:pPr lvl="1"/>
            <a:r>
              <a:rPr lang="en-CA" dirty="0"/>
              <a:t>             Picketing</a:t>
            </a:r>
          </a:p>
          <a:p>
            <a:pPr lvl="1"/>
            <a:r>
              <a:rPr lang="en-CA" dirty="0"/>
              <a:t>             Boycotts</a:t>
            </a:r>
          </a:p>
          <a:p>
            <a:endParaRPr lang="en-CA" dirty="0"/>
          </a:p>
        </p:txBody>
      </p:sp>
      <p:pic>
        <p:nvPicPr>
          <p:cNvPr id="4" name="Picture 3"/>
          <p:cNvPicPr>
            <a:picLocks noChangeAspect="1"/>
          </p:cNvPicPr>
          <p:nvPr/>
        </p:nvPicPr>
        <p:blipFill>
          <a:blip r:embed="rId2"/>
          <a:stretch>
            <a:fillRect/>
          </a:stretch>
        </p:blipFill>
        <p:spPr>
          <a:xfrm>
            <a:off x="9540724" y="0"/>
            <a:ext cx="2651276" cy="1491343"/>
          </a:xfrm>
          <a:prstGeom prst="rect">
            <a:avLst/>
          </a:prstGeom>
        </p:spPr>
      </p:pic>
    </p:spTree>
    <p:extLst>
      <p:ext uri="{BB962C8B-B14F-4D97-AF65-F5344CB8AC3E}">
        <p14:creationId xmlns:p14="http://schemas.microsoft.com/office/powerpoint/2010/main" val="2110218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6943" y="97290"/>
            <a:ext cx="10515600" cy="1325563"/>
          </a:xfrm>
        </p:spPr>
        <p:txBody>
          <a:bodyPr/>
          <a:lstStyle/>
          <a:p>
            <a:r>
              <a:rPr lang="en-CA" b="1" dirty="0"/>
              <a:t>Forms of Industrial </a:t>
            </a:r>
            <a:r>
              <a:rPr lang="en-CA" b="1" dirty="0" smtClean="0"/>
              <a:t>Conflict - Strikes</a:t>
            </a:r>
            <a:endParaRPr lang="en-CA" b="1" dirty="0"/>
          </a:p>
        </p:txBody>
      </p:sp>
      <p:sp>
        <p:nvSpPr>
          <p:cNvPr id="3" name="Content Placeholder 2"/>
          <p:cNvSpPr>
            <a:spLocks noGrp="1"/>
          </p:cNvSpPr>
          <p:nvPr>
            <p:ph idx="1"/>
          </p:nvPr>
        </p:nvSpPr>
        <p:spPr>
          <a:xfrm>
            <a:off x="391886" y="1588633"/>
            <a:ext cx="10885714" cy="5130347"/>
          </a:xfrm>
        </p:spPr>
        <p:txBody>
          <a:bodyPr>
            <a:normAutofit fontScale="92500" lnSpcReduction="20000"/>
          </a:bodyPr>
          <a:lstStyle/>
          <a:p>
            <a:r>
              <a:rPr lang="en-CA" dirty="0" smtClean="0"/>
              <a:t>A Strike is defined as a a </a:t>
            </a:r>
            <a:r>
              <a:rPr lang="en-CA" dirty="0"/>
              <a:t>cessation of work, or refusal to work or to continue to work, by employees, in combination or in concert or in accordance with a common understanding, </a:t>
            </a:r>
            <a:r>
              <a:rPr lang="en-CA" dirty="0" smtClean="0"/>
              <a:t>or alternatively,  a </a:t>
            </a:r>
            <a:r>
              <a:rPr lang="en-CA" dirty="0"/>
              <a:t>slow-down of work or other concerted activity on the part of employees in relation to their work that is designed to restrict or limit </a:t>
            </a:r>
            <a:r>
              <a:rPr lang="en-CA" dirty="0" smtClean="0"/>
              <a:t>output.  </a:t>
            </a:r>
          </a:p>
          <a:p>
            <a:r>
              <a:rPr lang="en-CA" dirty="0" smtClean="0"/>
              <a:t>Both forms of strike have the intended purpose to compel an </a:t>
            </a:r>
            <a:r>
              <a:rPr lang="en-CA" dirty="0"/>
              <a:t>employer to agree to terms and conditions of employment</a:t>
            </a:r>
            <a:r>
              <a:rPr lang="en-CA" dirty="0" smtClean="0"/>
              <a:t>."</a:t>
            </a:r>
            <a:endParaRPr lang="en-CA" dirty="0"/>
          </a:p>
          <a:p>
            <a:r>
              <a:rPr lang="en-CA" dirty="0" smtClean="0"/>
              <a:t>The </a:t>
            </a:r>
            <a:r>
              <a:rPr lang="en-CA" dirty="0"/>
              <a:t>strike is the most obvious and widely practiced form of economic sanction used in industrial relations. </a:t>
            </a:r>
          </a:p>
          <a:p>
            <a:r>
              <a:rPr lang="en-CA" dirty="0" smtClean="0"/>
              <a:t>While </a:t>
            </a:r>
            <a:r>
              <a:rPr lang="en-CA" dirty="0"/>
              <a:t>most labour negotiations in Canada are settled without a work </a:t>
            </a:r>
            <a:r>
              <a:rPr lang="en-CA" dirty="0" smtClean="0"/>
              <a:t>stoppage, </a:t>
            </a:r>
            <a:r>
              <a:rPr lang="en-CA" dirty="0"/>
              <a:t>strikes usually generate a great deal of media attention, quite often highlighting the worst in the parties involved</a:t>
            </a:r>
            <a:r>
              <a:rPr lang="en-CA" dirty="0" smtClean="0"/>
              <a:t>.</a:t>
            </a:r>
          </a:p>
          <a:p>
            <a:r>
              <a:rPr lang="en-CA" dirty="0" smtClean="0"/>
              <a:t>All </a:t>
            </a:r>
            <a:r>
              <a:rPr lang="en-CA" dirty="0"/>
              <a:t>labour legislation in Canadian jurisdictions require that there be no strikes or lockouts during the term of the collective agreement and usually requires that this be stated in the collective agreement</a:t>
            </a:r>
          </a:p>
        </p:txBody>
      </p:sp>
      <p:pic>
        <p:nvPicPr>
          <p:cNvPr id="4" name="Picture 3"/>
          <p:cNvPicPr>
            <a:picLocks noChangeAspect="1"/>
          </p:cNvPicPr>
          <p:nvPr/>
        </p:nvPicPr>
        <p:blipFill>
          <a:blip r:embed="rId2"/>
          <a:stretch>
            <a:fillRect/>
          </a:stretch>
        </p:blipFill>
        <p:spPr>
          <a:xfrm>
            <a:off x="9540724" y="0"/>
            <a:ext cx="2651276" cy="1491343"/>
          </a:xfrm>
          <a:prstGeom prst="rect">
            <a:avLst/>
          </a:prstGeom>
        </p:spPr>
      </p:pic>
    </p:spTree>
    <p:extLst>
      <p:ext uri="{BB962C8B-B14F-4D97-AF65-F5344CB8AC3E}">
        <p14:creationId xmlns:p14="http://schemas.microsoft.com/office/powerpoint/2010/main" val="37247984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Forms of Industrial </a:t>
            </a:r>
            <a:r>
              <a:rPr lang="en-CA" b="1" dirty="0" smtClean="0"/>
              <a:t>Conflict - Lockouts</a:t>
            </a:r>
            <a:endParaRPr lang="en-CA" b="1" dirty="0"/>
          </a:p>
        </p:txBody>
      </p:sp>
      <p:sp>
        <p:nvSpPr>
          <p:cNvPr id="3" name="Content Placeholder 2"/>
          <p:cNvSpPr>
            <a:spLocks noGrp="1"/>
          </p:cNvSpPr>
          <p:nvPr>
            <p:ph idx="1"/>
          </p:nvPr>
        </p:nvSpPr>
        <p:spPr/>
        <p:txBody>
          <a:bodyPr/>
          <a:lstStyle/>
          <a:p>
            <a:r>
              <a:rPr lang="en-CA" dirty="0"/>
              <a:t>A </a:t>
            </a:r>
            <a:r>
              <a:rPr lang="en-CA" b="1" i="1" dirty="0" smtClean="0"/>
              <a:t>lockout </a:t>
            </a:r>
            <a:r>
              <a:rPr lang="en-CA" dirty="0" smtClean="0"/>
              <a:t>occurs </a:t>
            </a:r>
            <a:r>
              <a:rPr lang="en-CA" dirty="0"/>
              <a:t>when the employer prohibits bargaining unit employees from entering company premises, as a means to put pressure on the union negotiating team to agree to the terms and conditions being offered by management. </a:t>
            </a:r>
            <a:r>
              <a:rPr lang="en-CA" dirty="0" smtClean="0"/>
              <a:t> (a reverse strike)</a:t>
            </a:r>
          </a:p>
          <a:p>
            <a:r>
              <a:rPr lang="en-CA" dirty="0"/>
              <a:t>Lockouts are less common than strikes, as it is usually the union that is looking for improvements and most employers are satisfied with the status quo. </a:t>
            </a:r>
          </a:p>
        </p:txBody>
      </p:sp>
      <p:pic>
        <p:nvPicPr>
          <p:cNvPr id="4" name="Picture 3"/>
          <p:cNvPicPr>
            <a:picLocks noChangeAspect="1"/>
          </p:cNvPicPr>
          <p:nvPr/>
        </p:nvPicPr>
        <p:blipFill>
          <a:blip r:embed="rId2"/>
          <a:stretch>
            <a:fillRect/>
          </a:stretch>
        </p:blipFill>
        <p:spPr>
          <a:xfrm>
            <a:off x="9540724" y="0"/>
            <a:ext cx="2651276" cy="1491343"/>
          </a:xfrm>
          <a:prstGeom prst="rect">
            <a:avLst/>
          </a:prstGeom>
        </p:spPr>
      </p:pic>
    </p:spTree>
    <p:extLst>
      <p:ext uri="{BB962C8B-B14F-4D97-AF65-F5344CB8AC3E}">
        <p14:creationId xmlns:p14="http://schemas.microsoft.com/office/powerpoint/2010/main" val="2698456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714" y="365125"/>
            <a:ext cx="10515600" cy="1325563"/>
          </a:xfrm>
        </p:spPr>
        <p:txBody>
          <a:bodyPr/>
          <a:lstStyle/>
          <a:p>
            <a:r>
              <a:rPr lang="en-CA" b="1" dirty="0"/>
              <a:t>Forms of Industrial </a:t>
            </a:r>
            <a:r>
              <a:rPr lang="en-CA" b="1" dirty="0" smtClean="0"/>
              <a:t>Conflict - Picketing</a:t>
            </a:r>
            <a:endParaRPr lang="en-CA" b="1" dirty="0"/>
          </a:p>
        </p:txBody>
      </p:sp>
      <p:sp>
        <p:nvSpPr>
          <p:cNvPr id="3" name="Content Placeholder 2"/>
          <p:cNvSpPr>
            <a:spLocks noGrp="1"/>
          </p:cNvSpPr>
          <p:nvPr>
            <p:ph idx="1"/>
          </p:nvPr>
        </p:nvSpPr>
        <p:spPr>
          <a:xfrm>
            <a:off x="598714" y="1690688"/>
            <a:ext cx="9026978" cy="4351338"/>
          </a:xfrm>
        </p:spPr>
        <p:txBody>
          <a:bodyPr/>
          <a:lstStyle/>
          <a:p>
            <a:r>
              <a:rPr lang="en-CA" dirty="0"/>
              <a:t>When workers go on strike, they want to limit the production capabilities of the company in order to force the employer back to the bargaining table with an offer that is more acceptable to the union. </a:t>
            </a:r>
            <a:endParaRPr lang="en-CA" dirty="0" smtClean="0"/>
          </a:p>
          <a:p>
            <a:r>
              <a:rPr lang="en-CA" dirty="0" smtClean="0"/>
              <a:t>Bargaining </a:t>
            </a:r>
            <a:r>
              <a:rPr lang="en-CA" dirty="0"/>
              <a:t>unit members often "picket" the employer.  </a:t>
            </a:r>
            <a:endParaRPr lang="en-CA" dirty="0" smtClean="0"/>
          </a:p>
          <a:p>
            <a:r>
              <a:rPr lang="en-CA" dirty="0" smtClean="0"/>
              <a:t>Picketers </a:t>
            </a:r>
            <a:r>
              <a:rPr lang="en-CA" dirty="0"/>
              <a:t>stand at business entrances and exits, usually carrying signs, publicizing the issues in dispute and discouraging people from entering or leaving the premises. </a:t>
            </a:r>
          </a:p>
        </p:txBody>
      </p:sp>
      <p:pic>
        <p:nvPicPr>
          <p:cNvPr id="4" name="Picture 3"/>
          <p:cNvPicPr>
            <a:picLocks noChangeAspect="1"/>
          </p:cNvPicPr>
          <p:nvPr/>
        </p:nvPicPr>
        <p:blipFill>
          <a:blip r:embed="rId2"/>
          <a:stretch>
            <a:fillRect/>
          </a:stretch>
        </p:blipFill>
        <p:spPr>
          <a:xfrm>
            <a:off x="9734549" y="3074534"/>
            <a:ext cx="2326822" cy="3102429"/>
          </a:xfrm>
          <a:prstGeom prst="rect">
            <a:avLst/>
          </a:prstGeom>
        </p:spPr>
      </p:pic>
      <p:pic>
        <p:nvPicPr>
          <p:cNvPr id="5" name="Picture 4"/>
          <p:cNvPicPr>
            <a:picLocks noChangeAspect="1"/>
          </p:cNvPicPr>
          <p:nvPr/>
        </p:nvPicPr>
        <p:blipFill>
          <a:blip r:embed="rId3"/>
          <a:stretch>
            <a:fillRect/>
          </a:stretch>
        </p:blipFill>
        <p:spPr>
          <a:xfrm>
            <a:off x="9540724" y="0"/>
            <a:ext cx="2651276" cy="1491343"/>
          </a:xfrm>
          <a:prstGeom prst="rect">
            <a:avLst/>
          </a:prstGeom>
        </p:spPr>
      </p:pic>
    </p:spTree>
    <p:extLst>
      <p:ext uri="{BB962C8B-B14F-4D97-AF65-F5344CB8AC3E}">
        <p14:creationId xmlns:p14="http://schemas.microsoft.com/office/powerpoint/2010/main" val="34451873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1685</TotalTime>
  <Words>532</Words>
  <Application>Microsoft Office PowerPoint</Application>
  <PresentationFormat>Widescreen</PresentationFormat>
  <Paragraphs>48</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HN2100 Collective Agreement Administration</vt:lpstr>
      <vt:lpstr>Unit 3 Collective Agreement Administration - Part 1 </vt:lpstr>
      <vt:lpstr>Overview of this Unit</vt:lpstr>
      <vt:lpstr>Arbitration in resolving Industrial Conflict</vt:lpstr>
      <vt:lpstr>Provision for First Contract Arbitration</vt:lpstr>
      <vt:lpstr>Forms of Industrial Conflict</vt:lpstr>
      <vt:lpstr>Forms of Industrial Conflict - Strikes</vt:lpstr>
      <vt:lpstr>Forms of Industrial Conflict - Lockouts</vt:lpstr>
      <vt:lpstr>Forms of Industrial Conflict - Picketing</vt:lpstr>
      <vt:lpstr>Forms of Industrial Conflict - Boycotts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Tilley, Paul (C'ville)</dc:creator>
  <cp:lastModifiedBy>Tilley, Paul (C'ville)</cp:lastModifiedBy>
  <cp:revision>16</cp:revision>
  <cp:lastPrinted>2016-01-20T12:58:08Z</cp:lastPrinted>
  <dcterms:created xsi:type="dcterms:W3CDTF">2016-01-11T15:00:06Z</dcterms:created>
  <dcterms:modified xsi:type="dcterms:W3CDTF">2016-01-20T13:19:21Z</dcterms:modified>
</cp:coreProperties>
</file>